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  <p:sldMasterId id="2147486847" r:id="rId72"/>
  </p:sldMasterIdLst>
  <p:notesMasterIdLst>
    <p:notesMasterId r:id="rId97"/>
  </p:notesMasterIdLst>
  <p:handoutMasterIdLst>
    <p:handoutMasterId r:id="rId98"/>
  </p:handoutMasterIdLst>
  <p:sldIdLst>
    <p:sldId id="626" r:id="rId73"/>
    <p:sldId id="599" r:id="rId74"/>
    <p:sldId id="630" r:id="rId75"/>
    <p:sldId id="600" r:id="rId76"/>
    <p:sldId id="601" r:id="rId77"/>
    <p:sldId id="602" r:id="rId78"/>
    <p:sldId id="604" r:id="rId79"/>
    <p:sldId id="605" r:id="rId80"/>
    <p:sldId id="603" r:id="rId81"/>
    <p:sldId id="606" r:id="rId82"/>
    <p:sldId id="607" r:id="rId83"/>
    <p:sldId id="609" r:id="rId84"/>
    <p:sldId id="622" r:id="rId85"/>
    <p:sldId id="612" r:id="rId86"/>
    <p:sldId id="613" r:id="rId87"/>
    <p:sldId id="614" r:id="rId88"/>
    <p:sldId id="615" r:id="rId89"/>
    <p:sldId id="616" r:id="rId90"/>
    <p:sldId id="617" r:id="rId91"/>
    <p:sldId id="618" r:id="rId92"/>
    <p:sldId id="620" r:id="rId93"/>
    <p:sldId id="621" r:id="rId94"/>
    <p:sldId id="628" r:id="rId95"/>
    <p:sldId id="627" r:id="rId96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73796" autoAdjust="0"/>
  </p:normalViewPr>
  <p:slideViewPr>
    <p:cSldViewPr snapToGrid="0" snapToObjects="1" showGuides="1">
      <p:cViewPr varScale="1">
        <p:scale>
          <a:sx n="64" d="100"/>
          <a:sy n="64" d="100"/>
        </p:scale>
        <p:origin x="994" y="5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2.xml"/><Relationship Id="rId89" Type="http://schemas.openxmlformats.org/officeDocument/2006/relationships/slide" Target="slides/slide17.xml"/><Relationship Id="rId7" Type="http://schemas.openxmlformats.org/officeDocument/2006/relationships/customXml" Target="../customXml/item7.xml"/><Relationship Id="rId71" Type="http://schemas.openxmlformats.org/officeDocument/2006/relationships/slideMaster" Target="slideMasters/slideMaster3.xml"/><Relationship Id="rId92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2.xml"/><Relationship Id="rId79" Type="http://schemas.openxmlformats.org/officeDocument/2006/relationships/slide" Target="slides/slide7.xml"/><Relationship Id="rId87" Type="http://schemas.openxmlformats.org/officeDocument/2006/relationships/slide" Target="slides/slide15.xml"/><Relationship Id="rId102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0.xml"/><Relationship Id="rId90" Type="http://schemas.openxmlformats.org/officeDocument/2006/relationships/slide" Target="slides/slide18.xml"/><Relationship Id="rId95" Type="http://schemas.openxmlformats.org/officeDocument/2006/relationships/slide" Target="slides/slide2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5.xml"/><Relationship Id="rId100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Master" Target="slideMasters/slideMaster4.xml"/><Relationship Id="rId80" Type="http://schemas.openxmlformats.org/officeDocument/2006/relationships/slide" Target="slides/slide8.xml"/><Relationship Id="rId85" Type="http://schemas.openxmlformats.org/officeDocument/2006/relationships/slide" Target="slides/slide13.xml"/><Relationship Id="rId93" Type="http://schemas.openxmlformats.org/officeDocument/2006/relationships/slide" Target="slides/slide21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3.xml"/><Relationship Id="rId83" Type="http://schemas.openxmlformats.org/officeDocument/2006/relationships/slide" Target="slides/slide11.xml"/><Relationship Id="rId88" Type="http://schemas.openxmlformats.org/officeDocument/2006/relationships/slide" Target="slides/slide16.xml"/><Relationship Id="rId91" Type="http://schemas.openxmlformats.org/officeDocument/2006/relationships/slide" Target="slides/slide19.xml"/><Relationship Id="rId96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1.xml"/><Relationship Id="rId78" Type="http://schemas.openxmlformats.org/officeDocument/2006/relationships/slide" Target="slides/slide6.xml"/><Relationship Id="rId81" Type="http://schemas.openxmlformats.org/officeDocument/2006/relationships/slide" Target="slides/slide9.xml"/><Relationship Id="rId86" Type="http://schemas.openxmlformats.org/officeDocument/2006/relationships/slide" Target="slides/slide14.xml"/><Relationship Id="rId94" Type="http://schemas.openxmlformats.org/officeDocument/2006/relationships/slide" Target="slides/slide22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4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2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0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4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6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10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3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11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4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6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45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35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4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6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2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3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5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8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3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2C5A0-9BEE-4FE6-B2EB-30DB9FA75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159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6092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296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830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2237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96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416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329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3383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2631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726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74973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B869431-7BA8-4AD9-831C-85EBC8740313}"/>
              </a:ext>
            </a:extLst>
          </p:cNvPr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09F86-4C6C-4F29-A264-9B219A83F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5" name="Parallelogram 10">
            <a:extLst>
              <a:ext uri="{FF2B5EF4-FFF2-40B4-BE49-F238E27FC236}">
                <a16:creationId xmlns:a16="http://schemas.microsoft.com/office/drawing/2014/main" id="{C2402394-A77E-401E-8F7E-8CBD5D65BB84}"/>
              </a:ext>
            </a:extLst>
          </p:cNvPr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>
            <a:extLst>
              <a:ext uri="{FF2B5EF4-FFF2-40B4-BE49-F238E27FC236}">
                <a16:creationId xmlns:a16="http://schemas.microsoft.com/office/drawing/2014/main" id="{C4E6F16E-C02D-4561-8585-4BB68EA04CAB}"/>
              </a:ext>
            </a:extLst>
          </p:cNvPr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5474DAB2-7863-490F-A893-4DBD7BA4C41D}"/>
              </a:ext>
            </a:extLst>
          </p:cNvPr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>
            <a:extLst>
              <a:ext uri="{FF2B5EF4-FFF2-40B4-BE49-F238E27FC236}">
                <a16:creationId xmlns:a16="http://schemas.microsoft.com/office/drawing/2014/main" id="{63902B9B-7CE1-49C2-AFF0-072060D309AF}"/>
              </a:ext>
            </a:extLst>
          </p:cNvPr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>
            <a:extLst>
              <a:ext uri="{FF2B5EF4-FFF2-40B4-BE49-F238E27FC236}">
                <a16:creationId xmlns:a16="http://schemas.microsoft.com/office/drawing/2014/main" id="{5AD50896-AB8C-4B68-B331-FDB5BFCE9FED}"/>
              </a:ext>
            </a:extLst>
          </p:cNvPr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56911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B72DB-BE21-4F07-8D45-AB99B69B2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683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974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1135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4903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8192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28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89084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989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9864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115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827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7040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5EF3CF7-3209-4B25-9B23-6AE72ECCF227}"/>
              </a:ext>
            </a:extLst>
          </p:cNvPr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DC5BD8-0164-42AE-8428-E49D49BC0C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5" name="Parallelogram 10">
            <a:extLst>
              <a:ext uri="{FF2B5EF4-FFF2-40B4-BE49-F238E27FC236}">
                <a16:creationId xmlns:a16="http://schemas.microsoft.com/office/drawing/2014/main" id="{9826456C-3092-4E49-B51B-E280EA78DE7A}"/>
              </a:ext>
            </a:extLst>
          </p:cNvPr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>
            <a:extLst>
              <a:ext uri="{FF2B5EF4-FFF2-40B4-BE49-F238E27FC236}">
                <a16:creationId xmlns:a16="http://schemas.microsoft.com/office/drawing/2014/main" id="{E8BF0E77-4004-4D6D-A207-A33E01E2B594}"/>
              </a:ext>
            </a:extLst>
          </p:cNvPr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1B500E10-9343-42A8-9CA4-217090E272CF}"/>
              </a:ext>
            </a:extLst>
          </p:cNvPr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>
            <a:extLst>
              <a:ext uri="{FF2B5EF4-FFF2-40B4-BE49-F238E27FC236}">
                <a16:creationId xmlns:a16="http://schemas.microsoft.com/office/drawing/2014/main" id="{D6C7F53F-6713-459C-92D9-763930B18E01}"/>
              </a:ext>
            </a:extLst>
          </p:cNvPr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>
            <a:extLst>
              <a:ext uri="{FF2B5EF4-FFF2-40B4-BE49-F238E27FC236}">
                <a16:creationId xmlns:a16="http://schemas.microsoft.com/office/drawing/2014/main" id="{9D14588E-0F12-4862-8717-22C1E5DE0B1B}"/>
              </a:ext>
            </a:extLst>
          </p:cNvPr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48013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7994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7913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464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77258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5905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48516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8919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3881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5160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1353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95344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6140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419243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57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593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png"/><Relationship Id="rId4" Type="http://schemas.openxmlformats.org/officeDocument/2006/relationships/hyperlink" Target="http://esriurl.com/593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586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8" y="3096654"/>
            <a:ext cx="8564055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54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Python</a:t>
            </a: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</a:t>
            </a:r>
            <a:b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54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Working with Feature Data</a:t>
            </a:r>
            <a:endParaRPr lang="en-US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Ghislain Prince</a:t>
            </a:r>
          </a:p>
          <a:p>
            <a:pPr algn="l"/>
            <a:r>
              <a:rPr lang="en-US" dirty="0" err="1">
                <a:cs typeface="Avenir LT Std 65 Medium" charset="0"/>
              </a:rPr>
              <a:t>Jibin</a:t>
            </a:r>
            <a:r>
              <a:rPr lang="en-US" dirty="0">
                <a:cs typeface="Avenir LT Std 65 Medium" charset="0"/>
              </a:rPr>
              <a:t> Liu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2605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Uses edit sessions and edit operations to manage transactions</a:t>
            </a:r>
          </a:p>
          <a:p>
            <a:r>
              <a:rPr lang="en-US" dirty="0"/>
              <a:t>Edits are temporary until saved and permanently applied</a:t>
            </a:r>
          </a:p>
          <a:p>
            <a:r>
              <a:rPr lang="en-US" dirty="0"/>
              <a:t>Can quit an edit session without saving changes</a:t>
            </a:r>
          </a:p>
          <a:p>
            <a:endParaRPr lang="en-US" dirty="0"/>
          </a:p>
          <a:p>
            <a:r>
              <a:rPr lang="en-US" dirty="0"/>
              <a:t>When do you need to use?</a:t>
            </a:r>
          </a:p>
          <a:p>
            <a:pPr lvl="1"/>
            <a:r>
              <a:rPr lang="en-US" dirty="0"/>
              <a:t>To edit feature classes that participate in a…</a:t>
            </a:r>
          </a:p>
          <a:p>
            <a:pPr lvl="2"/>
            <a:r>
              <a:rPr lang="en-US" dirty="0"/>
              <a:t>Topology </a:t>
            </a:r>
          </a:p>
          <a:p>
            <a:pPr lvl="2"/>
            <a:r>
              <a:rPr lang="en-US" dirty="0"/>
              <a:t>Geometric network</a:t>
            </a:r>
          </a:p>
          <a:p>
            <a:pPr lvl="1"/>
            <a:r>
              <a:rPr lang="en-US" dirty="0"/>
              <a:t>Versioned datasets in enterprise geodatabases </a:t>
            </a:r>
          </a:p>
          <a:p>
            <a:pPr lvl="1"/>
            <a:r>
              <a:rPr lang="en-US" dirty="0"/>
              <a:t>Some objects and feature classes with class extensions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5011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02" y="2849157"/>
            <a:ext cx="6567807" cy="884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using a with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Editor</a:t>
            </a:r>
            <a:r>
              <a:rPr lang="en-US" dirty="0"/>
              <a:t> supports 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pPr lvl="1"/>
            <a:r>
              <a:rPr lang="en-US" dirty="0"/>
              <a:t>Handle appropriate start, stop and abort calls for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8729" y="2984251"/>
            <a:ext cx="1876688" cy="147732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FC000"/>
                </a:solidFill>
                <a:latin typeface="Arial" charset="0"/>
                <a:ea typeface="ＭＳ Ｐゴシック" pitchFamily="34" charset="-128"/>
                <a:cs typeface="Arial" pitchFamily="34" charset="0"/>
                <a:sym typeface="Arial" pitchFamily="26" charset="0"/>
              </a:rPr>
              <a:t>Open an edit session and start an edit operation</a:t>
            </a:r>
          </a:p>
          <a:p>
            <a:endParaRPr lang="en-US" sz="16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0800000">
            <a:off x="8472909" y="2999405"/>
            <a:ext cx="617542" cy="264106"/>
          </a:xfrm>
          <a:prstGeom prst="rightArrow">
            <a:avLst>
              <a:gd name="adj1" fmla="val 36541"/>
              <a:gd name="adj2" fmla="val 67945"/>
            </a:avLst>
          </a:prstGeom>
          <a:solidFill>
            <a:srgbClr val="FFE683"/>
          </a:solidFill>
          <a:ln w="25400" cap="flat" cmpd="sng" algn="ctr">
            <a:solidFill>
              <a:srgbClr val="FAC15A"/>
            </a:solidFill>
            <a:prstDash val="solid"/>
            <a:round/>
            <a:headEnd type="none" w="med" len="med"/>
            <a:tailEnd type="none" w="med" len="med"/>
          </a:ln>
          <a:effectLst>
            <a:outerShdw dist="25400" dir="16200000">
              <a:srgbClr val="000000">
                <a:alpha val="2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6696" y="4031707"/>
            <a:ext cx="4716056" cy="123110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Exception—operation is cancelled,  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edit session is closed without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saving</a:t>
            </a:r>
          </a:p>
          <a:p>
            <a:endParaRPr lang="en-US" sz="20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6696" y="4948951"/>
            <a:ext cx="4504020" cy="123110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No exceptions—stop the operation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and save and close the edit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session</a:t>
            </a:r>
          </a:p>
          <a:p>
            <a:endParaRPr lang="en-US" sz="20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2425256" y="4207850"/>
            <a:ext cx="1514888" cy="291545"/>
          </a:xfrm>
          <a:prstGeom prst="rightArrow">
            <a:avLst>
              <a:gd name="adj1" fmla="val 36541"/>
              <a:gd name="adj2" fmla="val 67945"/>
            </a:avLst>
          </a:prstGeom>
          <a:solidFill>
            <a:srgbClr val="FFE683"/>
          </a:solidFill>
          <a:ln w="25400" cap="flat" cmpd="sng" algn="ctr">
            <a:solidFill>
              <a:srgbClr val="FAC15A"/>
            </a:solidFill>
            <a:prstDash val="solid"/>
            <a:round/>
            <a:headEnd type="none" w="med" len="med"/>
            <a:tailEnd type="none" w="med" len="med"/>
          </a:ln>
          <a:effectLst>
            <a:outerShdw dist="25400" dir="16200000">
              <a:srgbClr val="000000">
                <a:alpha val="2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2640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Editor class also includes methods for working with edit sessions and operations</a:t>
            </a: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6398707" y="2534523"/>
          <a:ext cx="5478444" cy="334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036">
                <a:tc>
                  <a:txBody>
                    <a:bodyPr/>
                    <a:lstStyle/>
                    <a:p>
                      <a:r>
                        <a:rPr lang="en-US" sz="1600" dirty="0"/>
                        <a:t>Editor methods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startEditing</a:t>
                      </a:r>
                      <a:r>
                        <a:rPr lang="en-US" sz="1600" dirty="0"/>
                        <a:t> ({</a:t>
                      </a:r>
                      <a:r>
                        <a:rPr lang="en-US" sz="1600" dirty="0" err="1"/>
                        <a:t>with_undo</a:t>
                      </a:r>
                      <a:r>
                        <a:rPr lang="en-US" sz="1600" dirty="0"/>
                        <a:t>}, {</a:t>
                      </a:r>
                      <a:r>
                        <a:rPr lang="en-US" sz="1600" dirty="0" err="1"/>
                        <a:t>multiuser_mode</a:t>
                      </a:r>
                      <a:r>
                        <a:rPr lang="en-US" sz="1600" dirty="0"/>
                        <a:t>})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Starts an edit session.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stopEditing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save_changes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Stops an edit session.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startOperation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Starts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stopOperation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Stops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abortOperation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Aborts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undoOperation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Undo an edit operation (roll back modifications).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redoOperation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Redoes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r="13423" b="4123"/>
          <a:stretch/>
        </p:blipFill>
        <p:spPr>
          <a:xfrm>
            <a:off x="811816" y="2311121"/>
            <a:ext cx="5106664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481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Creating geometry objects can be a bit unwieldly</a:t>
            </a:r>
          </a:p>
          <a:p>
            <a:r>
              <a:rPr lang="en-US" dirty="0"/>
              <a:t>Many different options for accessing/creating geometry within a cursor</a:t>
            </a:r>
          </a:p>
          <a:p>
            <a:endParaRPr lang="en-US" dirty="0"/>
          </a:p>
          <a:p>
            <a:r>
              <a:rPr lang="en-US" dirty="0"/>
              <a:t>Geometry </a:t>
            </a:r>
            <a:br>
              <a:rPr lang="en-US" dirty="0"/>
            </a:br>
            <a:r>
              <a:rPr lang="en-US" dirty="0"/>
              <a:t>objects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Esri</a:t>
            </a:r>
            <a:r>
              <a:rPr lang="en-US" dirty="0"/>
              <a:t> JSON</a:t>
            </a:r>
          </a:p>
          <a:p>
            <a:endParaRPr lang="en-US" dirty="0"/>
          </a:p>
          <a:p>
            <a:r>
              <a:rPr lang="en-US" dirty="0"/>
              <a:t>List of </a:t>
            </a:r>
            <a:br>
              <a:rPr lang="en-US" dirty="0"/>
            </a:br>
            <a:r>
              <a:rPr lang="en-US" dirty="0"/>
              <a:t>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71" y="2656791"/>
            <a:ext cx="8353425" cy="1457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71" y="5470752"/>
            <a:ext cx="8353425" cy="8858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6CB9C1-AF53-4BD1-98B6-2F8500B035F6}"/>
              </a:ext>
            </a:extLst>
          </p:cNvPr>
          <p:cNvGrpSpPr/>
          <p:nvPr/>
        </p:nvGrpSpPr>
        <p:grpSpPr>
          <a:xfrm>
            <a:off x="3044571" y="4233046"/>
            <a:ext cx="8467725" cy="1123950"/>
            <a:chOff x="3044571" y="4233046"/>
            <a:chExt cx="8467725" cy="11239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-1350" r="1350"/>
            <a:stretch/>
          </p:blipFill>
          <p:spPr>
            <a:xfrm>
              <a:off x="3044571" y="4233046"/>
              <a:ext cx="8467725" cy="11239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037CF0-2E0C-446F-AF49-C7D103442E02}"/>
                </a:ext>
              </a:extLst>
            </p:cNvPr>
            <p:cNvSpPr txBox="1"/>
            <p:nvPr/>
          </p:nvSpPr>
          <p:spPr>
            <a:xfrm>
              <a:off x="5941696" y="5039951"/>
              <a:ext cx="569594" cy="24071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dumps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737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processes require cataloging or iterating over data</a:t>
            </a:r>
          </a:p>
          <a:p>
            <a:r>
              <a:rPr lang="en-US" dirty="0"/>
              <a:t>Common theme are </a:t>
            </a:r>
            <a:r>
              <a:rPr lang="en-US" dirty="0" err="1"/>
              <a:t>arcpy</a:t>
            </a:r>
            <a:r>
              <a:rPr lang="en-US" dirty="0"/>
              <a:t> list functions</a:t>
            </a:r>
          </a:p>
          <a:p>
            <a:pPr lvl="1"/>
            <a:r>
              <a:rPr lang="en-US" dirty="0"/>
              <a:t>30+ across </a:t>
            </a:r>
            <a:r>
              <a:rPr lang="en-US" dirty="0" err="1"/>
              <a:t>arcpy</a:t>
            </a:r>
            <a:r>
              <a:rPr lang="en-US" dirty="0"/>
              <a:t> and modules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042416" lvl="3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sz="2000" dirty="0"/>
              <a:t> list </a:t>
            </a:r>
            <a:br>
              <a:rPr lang="en-US" sz="2000" dirty="0"/>
            </a:br>
            <a:r>
              <a:rPr lang="en-US" sz="2000" dirty="0"/>
              <a:t>functions: 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080044"/>
              </p:ext>
            </p:extLst>
          </p:nvPr>
        </p:nvGraphicFramePr>
        <p:xfrm>
          <a:off x="4231005" y="3372723"/>
          <a:ext cx="7052691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ListDomains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</a:t>
                      </a:r>
                      <a:r>
                        <a:rPr lang="en-US" baseline="0" dirty="0"/>
                        <a:t> the attribute domains belonging to a geodatabase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ListFieldConflictFilters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 the fields in a versioned feature class that have field conflict filters applied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ListReplicas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</a:t>
                      </a:r>
                      <a:r>
                        <a:rPr lang="en-US" baseline="0" dirty="0"/>
                        <a:t> the replicas in a workspace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ListSubtypes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dictionary of the subtypes</a:t>
                      </a:r>
                      <a:r>
                        <a:rPr lang="en-US" baseline="0" dirty="0"/>
                        <a:t> for a table or feature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ListVersions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the versions in a workspace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18920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Traverse a directory structure to find ArcGIS data types</a:t>
            </a:r>
          </a:p>
          <a:p>
            <a:r>
              <a:rPr lang="en-US" dirty="0"/>
              <a:t>Returns a tuple of three: path, path names, and filenames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pattern to Python’s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Comparison: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Walk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http://esriurl.com/5931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hard way: </a:t>
            </a:r>
            <a:r>
              <a:rPr lang="en-US" dirty="0">
                <a:hlinkClick r:id="rId4"/>
              </a:rPr>
              <a:t>http://esriurl.com/5932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93" y="2821211"/>
            <a:ext cx="7125108" cy="16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939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" r="7017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esriurl.com/10618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Iterating over data</a:t>
            </a:r>
          </a:p>
        </p:txBody>
      </p:sp>
    </p:spTree>
    <p:extLst>
      <p:ext uri="{BB962C8B-B14F-4D97-AF65-F5344CB8AC3E}">
        <p14:creationId xmlns:p14="http://schemas.microsoft.com/office/powerpoint/2010/main" val="147580571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 is a 3rd party Python library for scientific computing</a:t>
            </a:r>
          </a:p>
          <a:p>
            <a:pPr lvl="1"/>
            <a:r>
              <a:rPr lang="en-US" dirty="0"/>
              <a:t>A powerful array object </a:t>
            </a:r>
          </a:p>
          <a:p>
            <a:pPr lvl="1"/>
            <a:r>
              <a:rPr lang="en-US" dirty="0"/>
              <a:t>Sophisticated analysis capabilities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supports converting tables and feature classes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FeatureClassToNumPyArray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TableToNumPyArray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Can also converting </a:t>
            </a:r>
            <a:r>
              <a:rPr lang="en-US" dirty="0" err="1"/>
              <a:t>rasters</a:t>
            </a:r>
            <a:r>
              <a:rPr lang="en-US" dirty="0"/>
              <a:t>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NumPyArrayToRaster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(found in main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</a:t>
            </a:r>
            <a:r>
              <a:rPr lang="en-US" dirty="0"/>
              <a:t> namespace)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9685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provides additional support for tables and feature classes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7950" y="2730983"/>
          <a:ext cx="6905624" cy="276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FeatureClassToNumPyArray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 feature class to an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TableToNumPyArray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</a:t>
                      </a:r>
                      <a:r>
                        <a:rPr lang="en-US" baseline="0" dirty="0"/>
                        <a:t> a table to an array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NumPyArrayToFeatureClass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an array to a</a:t>
                      </a:r>
                      <a:r>
                        <a:rPr lang="en-US" baseline="0" dirty="0"/>
                        <a:t> Feature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NumPyArrayToTable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ExtendTable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0532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to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convert tables and feature classes into </a:t>
            </a:r>
            <a:r>
              <a:rPr lang="en-US" dirty="0" err="1"/>
              <a:t>numpy</a:t>
            </a:r>
            <a:r>
              <a:rPr lang="en-US" dirty="0"/>
              <a:t> arrays for further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30" y="2415458"/>
            <a:ext cx="8440857" cy="31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98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Working with Feature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/>
              <a:t>Join us as we discuss working with feature data in ArcGIS using </a:t>
            </a:r>
            <a:r>
              <a:rPr lang="en-US" b="0" dirty="0" err="1"/>
              <a:t>ArcPy</a:t>
            </a:r>
            <a:r>
              <a:rPr lang="en-US" b="0" dirty="0"/>
              <a:t> and the data access module (</a:t>
            </a:r>
            <a:r>
              <a:rPr lang="en-US" b="0" dirty="0" err="1"/>
              <a:t>arcpy.da</a:t>
            </a:r>
            <a:r>
              <a:rPr lang="en-US" b="0" dirty="0"/>
              <a:t>). Highlights and demonstrations will include getting the best performance out of cursors, editing data, working with </a:t>
            </a:r>
            <a:r>
              <a:rPr lang="en-US" b="0" dirty="0" err="1"/>
              <a:t>NumPy</a:t>
            </a:r>
            <a:r>
              <a:rPr lang="en-US" b="0" dirty="0"/>
              <a:t> arrays and 3rd party libraries to extend analysis, and managing geodata.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3644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from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Take the product of your work in </a:t>
            </a:r>
            <a:r>
              <a:rPr lang="en-US" dirty="0" err="1"/>
              <a:t>numpy</a:t>
            </a:r>
            <a:r>
              <a:rPr lang="en-US" dirty="0"/>
              <a:t> and export it back to ArcGIS</a:t>
            </a:r>
          </a:p>
          <a:p>
            <a:pPr lvl="1"/>
            <a:r>
              <a:rPr lang="en-US" dirty="0"/>
              <a:t>Points only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Polygons, lines, </a:t>
            </a:r>
            <a:r>
              <a:rPr lang="en-US" dirty="0" err="1"/>
              <a:t>multipoints</a:t>
            </a:r>
            <a:r>
              <a:rPr lang="en-US" dirty="0"/>
              <a:t>? </a:t>
            </a:r>
          </a:p>
          <a:p>
            <a:pPr lvl="1"/>
            <a:r>
              <a:rPr lang="en-US" dirty="0">
                <a:hlinkClick r:id="rId3"/>
              </a:rPr>
              <a:t>http://esriurl.com/5862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29" y="2251709"/>
            <a:ext cx="6865820" cy="25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995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/>
              <a:t> is 3</a:t>
            </a:r>
            <a:r>
              <a:rPr lang="en-US" baseline="30000" dirty="0"/>
              <a:t>rd</a:t>
            </a:r>
            <a:r>
              <a:rPr lang="en-US" dirty="0"/>
              <a:t> party library known for high-performance, easy-to-use data structures and analysis tools</a:t>
            </a:r>
          </a:p>
          <a:p>
            <a:r>
              <a:rPr lang="en-US" dirty="0"/>
              <a:t>Added to ArcMap, Server, Engine at 10.4</a:t>
            </a:r>
          </a:p>
          <a:p>
            <a:r>
              <a:rPr lang="en-US" dirty="0"/>
              <a:t>Added to ArcGIS Pro 1.1*</a:t>
            </a:r>
          </a:p>
          <a:p>
            <a:pPr lvl="1"/>
            <a:r>
              <a:rPr lang="en-US" dirty="0"/>
              <a:t>pandas was part of the our now obsolete external Python at 1.0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67" y="3803828"/>
            <a:ext cx="7989866" cy="25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3178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r="17525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esriurl.com/10618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arcpy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and pandas</a:t>
            </a:r>
          </a:p>
        </p:txBody>
      </p:sp>
    </p:spTree>
    <p:extLst>
      <p:ext uri="{BB962C8B-B14F-4D97-AF65-F5344CB8AC3E}">
        <p14:creationId xmlns:p14="http://schemas.microsoft.com/office/powerpoint/2010/main" val="121928929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0" y="1284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1" y="2084967"/>
            <a:ext cx="2197380" cy="3908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Download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Esri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Events app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and find your event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4283" y="1431640"/>
            <a:ext cx="214826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Select the session you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76580" y="1421369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Scroll down to the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4483" y="2366696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Complete Answers,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add a Comment,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and Select “Submit”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23814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438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C97D-B93C-4B21-A829-EFEE0BF8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E8F1-3824-4168-8A12-A7A4D02782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64227-E198-49D7-A3DE-2F4F28B3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35" y="1261740"/>
            <a:ext cx="7256260" cy="453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12CF0-1636-4A45-8F7B-4D5D0D000F9B}"/>
              </a:ext>
            </a:extLst>
          </p:cNvPr>
          <p:cNvSpPr/>
          <p:nvPr/>
        </p:nvSpPr>
        <p:spPr bwMode="auto">
          <a:xfrm>
            <a:off x="2610853" y="3118367"/>
            <a:ext cx="6797842" cy="40907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86D1B-5166-42C2-8EA3-35C2FC5EE954}"/>
              </a:ext>
            </a:extLst>
          </p:cNvPr>
          <p:cNvSpPr/>
          <p:nvPr/>
        </p:nvSpPr>
        <p:spPr bwMode="auto">
          <a:xfrm>
            <a:off x="4752474" y="2671010"/>
            <a:ext cx="2394284" cy="246647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8F7DA-740C-4DA3-AAD4-78529448D0A7}"/>
              </a:ext>
            </a:extLst>
          </p:cNvPr>
          <p:cNvSpPr/>
          <p:nvPr/>
        </p:nvSpPr>
        <p:spPr bwMode="auto">
          <a:xfrm>
            <a:off x="3894221" y="2671009"/>
            <a:ext cx="858253" cy="2466473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 w="25400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9582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Cursors provide record-by-record, feature-by-feature access</a:t>
            </a:r>
          </a:p>
          <a:p>
            <a:pPr lvl="1"/>
            <a:r>
              <a:rPr lang="en-US" dirty="0"/>
              <a:t>Basic necessity for many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implementations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and “Classic” cursors</a:t>
            </a:r>
          </a:p>
          <a:p>
            <a:pPr lvl="1"/>
            <a:r>
              <a:rPr lang="en-US" dirty="0"/>
              <a:t>Which one?  Unless you have legacy code you don’t want to update,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01862"/>
              </p:ext>
            </p:extLst>
          </p:nvPr>
        </p:nvGraphicFramePr>
        <p:xfrm>
          <a:off x="1276607" y="2654438"/>
          <a:ext cx="4601679" cy="10972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927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SearchCursor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</a:t>
                      </a:r>
                      <a:r>
                        <a:rPr lang="en-US" baseline="0" dirty="0"/>
                        <a:t> access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UpdateCursor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or delete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97895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use lists and tuples</a:t>
            </a:r>
          </a:p>
          <a:p>
            <a:pPr lvl="1"/>
            <a:r>
              <a:rPr lang="en-US" dirty="0"/>
              <a:t>Row values are accessed by index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“Classic” cursors</a:t>
            </a:r>
          </a:p>
          <a:p>
            <a:pPr lvl="1"/>
            <a:r>
              <a:rPr lang="en-US" dirty="0"/>
              <a:t>For scripts written </a:t>
            </a:r>
            <a:r>
              <a:rPr lang="en-US" dirty="0" err="1"/>
              <a:t>befor</a:t>
            </a:r>
            <a:r>
              <a:rPr lang="en-US" dirty="0"/>
              <a:t> 10.1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Row values are handled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setValue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dirty="0"/>
              <a:t> properties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600"/>
          <a:stretch/>
        </p:blipFill>
        <p:spPr>
          <a:xfrm>
            <a:off x="6231115" y="1764588"/>
            <a:ext cx="5457965" cy="1081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15" y="3317319"/>
            <a:ext cx="4741688" cy="14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5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support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pPr lvl="1"/>
            <a:r>
              <a:rPr lang="en-US" dirty="0"/>
              <a:t>In Python,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 provide context management</a:t>
            </a:r>
          </a:p>
          <a:p>
            <a:pPr lvl="1"/>
            <a:r>
              <a:rPr lang="en-US" dirty="0"/>
              <a:t>Locks</a:t>
            </a:r>
            <a:r>
              <a:rPr lang="en-US" b="0" dirty="0">
                <a:solidFill>
                  <a:schemeClr val="accent3"/>
                </a:solidFill>
              </a:rPr>
              <a:t> *</a:t>
            </a:r>
          </a:p>
          <a:p>
            <a:pPr lvl="1"/>
            <a:r>
              <a:rPr lang="en-US" dirty="0"/>
              <a:t>Code clarity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55" y="2423129"/>
            <a:ext cx="7394919" cy="10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048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r="4096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esriurl.com/10618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Cursors</a:t>
            </a:r>
          </a:p>
        </p:txBody>
      </p:sp>
    </p:spTree>
    <p:extLst>
      <p:ext uri="{BB962C8B-B14F-4D97-AF65-F5344CB8AC3E}">
        <p14:creationId xmlns:p14="http://schemas.microsoft.com/office/powerpoint/2010/main" val="370217317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Row values are accessed by index</a:t>
            </a:r>
          </a:p>
          <a:p>
            <a:r>
              <a:rPr lang="en-US" dirty="0"/>
              <a:t>Good for performance, not as good</a:t>
            </a:r>
            <a:br>
              <a:rPr lang="en-US" dirty="0"/>
            </a:br>
            <a:r>
              <a:rPr lang="en-US" dirty="0"/>
              <a:t>for code readability</a:t>
            </a:r>
          </a:p>
          <a:p>
            <a:endParaRPr lang="en-US" dirty="0"/>
          </a:p>
          <a:p>
            <a:r>
              <a:rPr lang="en-US" dirty="0"/>
              <a:t>Alternatively, can convert to a </a:t>
            </a:r>
            <a:br>
              <a:rPr lang="en-US" dirty="0"/>
            </a:br>
            <a:r>
              <a:rPr lang="en-US" dirty="0"/>
              <a:t>dictionary on the fly</a:t>
            </a:r>
          </a:p>
          <a:p>
            <a:pPr lvl="1"/>
            <a:r>
              <a:rPr lang="en-US" dirty="0"/>
              <a:t>Wrap with a generator function</a:t>
            </a:r>
          </a:p>
          <a:p>
            <a:pPr lvl="1"/>
            <a:r>
              <a:rPr lang="en-US" dirty="0"/>
              <a:t>Access by name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02" y="3376555"/>
            <a:ext cx="5936494" cy="19432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02" y="1766777"/>
            <a:ext cx="5936494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7614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and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best performance, use only those </a:t>
            </a:r>
            <a:br>
              <a:rPr lang="en-US" dirty="0"/>
            </a:br>
            <a:r>
              <a:rPr lang="en-US" dirty="0"/>
              <a:t>fields you need</a:t>
            </a:r>
          </a:p>
          <a:p>
            <a:pPr lvl="1"/>
            <a:r>
              <a:rPr lang="en-US" dirty="0"/>
              <a:t>Can use "*" for all fields </a:t>
            </a:r>
            <a:r>
              <a:rPr lang="en-US"/>
              <a:t>if necessary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Tokens can be also be used</a:t>
            </a:r>
          </a:p>
          <a:p>
            <a:pPr lvl="1"/>
            <a:r>
              <a:rPr lang="en-US" dirty="0"/>
              <a:t>Get only what you need (accessing full </a:t>
            </a:r>
            <a:br>
              <a:rPr lang="en-US" dirty="0"/>
            </a:br>
            <a:r>
              <a:rPr lang="en-US" dirty="0"/>
              <a:t>geometry is more expensive)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26" r="6061" b="2780"/>
          <a:stretch/>
        </p:blipFill>
        <p:spPr>
          <a:xfrm>
            <a:off x="6262873" y="1578427"/>
            <a:ext cx="3025765" cy="407125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284646" y="1847396"/>
            <a:ext cx="4938209" cy="993774"/>
            <a:chOff x="6284646" y="1847396"/>
            <a:chExt cx="4938209" cy="993774"/>
          </a:xfrm>
        </p:grpSpPr>
        <p:sp>
          <p:nvSpPr>
            <p:cNvPr id="6" name="Rectangle 5"/>
            <p:cNvSpPr/>
            <p:nvPr/>
          </p:nvSpPr>
          <p:spPr bwMode="auto">
            <a:xfrm>
              <a:off x="6284646" y="1865814"/>
              <a:ext cx="1469108" cy="35705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Right Arrow 5"/>
            <p:cNvSpPr/>
            <p:nvPr/>
          </p:nvSpPr>
          <p:spPr bwMode="auto">
            <a:xfrm rot="10800000">
              <a:off x="8805432" y="1968514"/>
              <a:ext cx="617542" cy="151650"/>
            </a:xfrm>
            <a:prstGeom prst="rightArrow">
              <a:avLst>
                <a:gd name="adj1" fmla="val 36541"/>
                <a:gd name="adj2" fmla="val 67945"/>
              </a:avLst>
            </a:prstGeom>
            <a:solidFill>
              <a:srgbClr val="FFE683"/>
            </a:solidFill>
            <a:ln w="25400" cap="flat" cmpd="sng" algn="ctr">
              <a:solidFill>
                <a:srgbClr val="FAC15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>
                <a:srgbClr val="000000">
                  <a:alpha val="20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2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93970" y="1847396"/>
              <a:ext cx="1728885" cy="99377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400" b="1" dirty="0">
                  <a:ea typeface="+mn-ea"/>
                  <a:cs typeface="+mn-cs"/>
                </a:rPr>
                <a:t>Equivalent to using the geometry field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178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Theme1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A0A30049-F033-4754-B1FC-DE70F6035380}" vid="{E9A0C1FF-334B-41A3-9096-6860497A547E}"/>
    </a:ext>
  </a:extLst>
</a:theme>
</file>

<file path=ppt/theme/theme4.xml><?xml version="1.0" encoding="utf-8"?>
<a:theme xmlns:a="http://schemas.openxmlformats.org/drawingml/2006/main" name="2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1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825</Words>
  <Application>Microsoft Office PowerPoint</Application>
  <PresentationFormat>Widescreen</PresentationFormat>
  <Paragraphs>219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ＭＳ Ｐゴシック</vt:lpstr>
      <vt:lpstr>Arial</vt:lpstr>
      <vt:lpstr>Avenir LT Std 55 Roman</vt:lpstr>
      <vt:lpstr>Avenir LT Std 65 Medium</vt:lpstr>
      <vt:lpstr>Calibri</vt:lpstr>
      <vt:lpstr>Consolas</vt:lpstr>
      <vt:lpstr>Courier New</vt:lpstr>
      <vt:lpstr>Lucida Grande</vt:lpstr>
      <vt:lpstr>Esri_Corporate_Template-Dark</vt:lpstr>
      <vt:lpstr>1_Esri_Corporate_Template-Dark</vt:lpstr>
      <vt:lpstr>Theme1</vt:lpstr>
      <vt:lpstr>2_Esri_Corporate_Template-Dark</vt:lpstr>
      <vt:lpstr>Python  Working with Feature Data</vt:lpstr>
      <vt:lpstr>Python: Working with Feature Data</vt:lpstr>
      <vt:lpstr>PowerPoint Presentation</vt:lpstr>
      <vt:lpstr>Cursors</vt:lpstr>
      <vt:lpstr>Cursors</vt:lpstr>
      <vt:lpstr>with statements</vt:lpstr>
      <vt:lpstr>Cursors</vt:lpstr>
      <vt:lpstr>More on cursors</vt:lpstr>
      <vt:lpstr>Fields and tokens</vt:lpstr>
      <vt:lpstr>Editor class</vt:lpstr>
      <vt:lpstr>Editor using a with statement</vt:lpstr>
      <vt:lpstr>Editor class</vt:lpstr>
      <vt:lpstr>Working with geometry</vt:lpstr>
      <vt:lpstr>Iterating over data</vt:lpstr>
      <vt:lpstr>Walk</vt:lpstr>
      <vt:lpstr>Iterating over data</vt:lpstr>
      <vt:lpstr>NumPy</vt:lpstr>
      <vt:lpstr>NumPy functions</vt:lpstr>
      <vt:lpstr>Export to NumPy</vt:lpstr>
      <vt:lpstr>Import from NumPy</vt:lpstr>
      <vt:lpstr>pandas</vt:lpstr>
      <vt:lpstr>arcpy, numpy and pandas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2018-03-07T00:25:55Z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